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notesMasterIdLst>
    <p:notesMasterId r:id="rId12"/>
  </p:notesMasterIdLst>
  <p:sldIdLst>
    <p:sldId id="256" r:id="rId2"/>
    <p:sldId id="267" r:id="rId3"/>
    <p:sldId id="266" r:id="rId4"/>
    <p:sldId id="268" r:id="rId5"/>
    <p:sldId id="269" r:id="rId6"/>
    <p:sldId id="270" r:id="rId7"/>
    <p:sldId id="271" r:id="rId8"/>
    <p:sldId id="273" r:id="rId9"/>
    <p:sldId id="272" r:id="rId10"/>
    <p:sldId id="274" r:id="rId11"/>
  </p:sldIdLst>
  <p:sldSz cx="28870275" cy="162417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14">
          <p15:clr>
            <a:srgbClr val="A4A3A4"/>
          </p15:clr>
        </p15:guide>
        <p15:guide id="2" pos="90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3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6370" autoAdjust="0"/>
  </p:normalViewPr>
  <p:slideViewPr>
    <p:cSldViewPr>
      <p:cViewPr>
        <p:scale>
          <a:sx n="50" d="100"/>
          <a:sy n="50" d="100"/>
        </p:scale>
        <p:origin x="43" y="-1306"/>
      </p:cViewPr>
      <p:guideLst>
        <p:guide orient="horz" pos="5114"/>
        <p:guide pos="9091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950F9EF-D10B-4865-9470-1A88E229029C}" type="datetime1">
              <a:rPr lang="ko-KR" altLang="en-US"/>
              <a:pPr lvl="0">
                <a:defRPr/>
              </a:pPr>
              <a:t>2025-08-18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E6E885F-C4B7-4CB3-8643-83206473A37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E6E885F-C4B7-4CB3-8643-83206473A379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59CA-96D9-45F1-937D-47DCA04447CD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7878D-9138-44C1-BADE-E32AB6BAE832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13CBE-5B01-4C22-96E8-B2DA0D30244D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7F82-9CCC-4C1B-80D3-F497E155DBE8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9585F-55DD-4041-9B1B-9A7BD9132EE0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62EE-2F90-453C-96E4-2A9D285C6AE0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0D10F-4B05-4659-A13F-F0EAAA610437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046B-696C-4C59-B12A-74723E70E648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EDB5-AFE7-4293-91FF-DF97F3C65F42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26646-4666-4DEC-8F3B-891D5E783448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0B84-60E8-4538-90E0-DDDB5ED783D1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2F58E-1631-4B89-B816-C9E699C2A736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3731537" y="1543605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6F15528-21DE-4FAA-801E-634DDDAF4B2B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5A4D2C60-80CB-4A0C-B176-A468E780C76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28870275" cy="162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9614" y="10649723"/>
            <a:ext cx="882536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DAILY REPORT #13</a:t>
            </a:r>
            <a:endParaRPr kumimoji="0" lang="ko-KR" altLang="ko-KR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EE87DF50-0FC5-42DB-83A5-BF8B61E14042}"/>
              </a:ext>
            </a:extLst>
          </p:cNvPr>
          <p:cNvSpPr>
            <a:spLocks/>
          </p:cNvSpPr>
          <p:nvPr/>
        </p:nvSpPr>
        <p:spPr bwMode="auto">
          <a:xfrm>
            <a:off x="13309600" y="12949238"/>
            <a:ext cx="14411325" cy="0"/>
          </a:xfrm>
          <a:custGeom>
            <a:avLst/>
            <a:gdLst>
              <a:gd name="T0" fmla="*/ 0 w 9078"/>
              <a:gd name="T1" fmla="*/ 9078 w 9078"/>
              <a:gd name="T2" fmla="*/ 0 w 907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9078">
                <a:moveTo>
                  <a:pt x="0" y="0"/>
                </a:moveTo>
                <a:lnTo>
                  <a:pt x="90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Line 15">
            <a:extLst>
              <a:ext uri="{FF2B5EF4-FFF2-40B4-BE49-F238E27FC236}">
                <a16:creationId xmlns:a16="http://schemas.microsoft.com/office/drawing/2014/main" id="{019C0EFC-7502-4177-8580-D01A3C550F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69614" y="12121325"/>
            <a:ext cx="13290590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1E4FA-4BFA-4901-ACB6-F06A342D5B33}"/>
              </a:ext>
            </a:extLst>
          </p:cNvPr>
          <p:cNvSpPr txBox="1"/>
          <p:nvPr/>
        </p:nvSpPr>
        <p:spPr>
          <a:xfrm>
            <a:off x="22207537" y="12652911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83D7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발표자 </a:t>
            </a:r>
            <a:r>
              <a:rPr lang="en-US" altLang="ko-KR" sz="3200" b="1" dirty="0">
                <a:solidFill>
                  <a:srgbClr val="083D7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3200" b="1" dirty="0" err="1">
                <a:solidFill>
                  <a:srgbClr val="083D7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신홍민</a:t>
            </a:r>
            <a:endParaRPr lang="ko-KR" altLang="en-US" sz="3200" b="1" dirty="0">
              <a:solidFill>
                <a:srgbClr val="083D7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66F79-2E14-4D22-4EC2-20E25CB60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3">
                <a:extLst>
                  <a:ext uri="{FF2B5EF4-FFF2-40B4-BE49-F238E27FC236}">
                    <a16:creationId xmlns:a16="http://schemas.microsoft.com/office/drawing/2014/main" id="{7E80C530-8E25-65E2-54E0-0B94EADA8563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1328737" y="13020031"/>
                <a:ext cx="23164800" cy="1708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anchor="t" anchorCtr="0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marL="571500" lvl="0" indent="-571500"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Simulation Result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37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Idc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값을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0~1A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까지 올렸을 때 추가한 </a:t>
                </a:r>
                <a:r>
                  <a:rPr lang="ko-KR" altLang="en-US" sz="37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스위칭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회로의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700" b="1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700" b="1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𝑰</m:t>
                        </m:r>
                      </m:e>
                      <m:sub>
                        <m:r>
                          <a:rPr lang="en-US" altLang="ko-KR" sz="3700" b="1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값이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5V -&gt; 0V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로 변화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(high -&gt; low)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해당 신호를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ATmega128A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Interrupt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단에 연결 후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low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일 때 </a:t>
                </a:r>
                <a:r>
                  <a:rPr lang="ko-KR" altLang="en-US" sz="37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셧다운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or 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스위치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off 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등 펌웨어 코드 작성 필요</a:t>
                </a: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" name="Rectangle 23">
                <a:extLst>
                  <a:ext uri="{FF2B5EF4-FFF2-40B4-BE49-F238E27FC236}">
                    <a16:creationId xmlns:a16="http://schemas.microsoft.com/office/drawing/2014/main" id="{7E80C530-8E25-65E2-54E0-0B94EADA8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737" y="13020031"/>
                <a:ext cx="23164800" cy="1708160"/>
              </a:xfrm>
              <a:prstGeom prst="rect">
                <a:avLst/>
              </a:prstGeom>
              <a:blipFill>
                <a:blip r:embed="rId2"/>
                <a:stretch>
                  <a:fillRect l="-1158" t="-8214" b="-1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Freeform 24">
            <a:extLst>
              <a:ext uri="{FF2B5EF4-FFF2-40B4-BE49-F238E27FC236}">
                <a16:creationId xmlns:a16="http://schemas.microsoft.com/office/drawing/2014/main" id="{8F7D20B7-2ADB-B64B-E8A7-F3CEB21E2B82}"/>
              </a:ext>
            </a:extLst>
          </p:cNvPr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7858B723-853C-B5CF-DA2F-4C77C682C627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AA85D93C-5C96-0A7D-B9A3-2B6D45857692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6D4C56E2-18A5-162A-23CF-754DD66C32D0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B33E1CEE-E1E1-D6C8-D8C5-B3C82C26B408}"/>
              </a:ext>
            </a:extLst>
          </p:cNvPr>
          <p:cNvSpPr>
            <a:spLocks noChangeArrowheads="1"/>
          </p:cNvSpPr>
          <p:nvPr/>
        </p:nvSpPr>
        <p:spPr>
          <a:xfrm>
            <a:off x="8765965" y="12515662"/>
            <a:ext cx="893445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Figure 12 &gt; Simulation Result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CCE644-6BB9-4126-CB66-A05589F79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568" y="2634456"/>
            <a:ext cx="21001249" cy="9881206"/>
          </a:xfrm>
          <a:prstGeom prst="rect">
            <a:avLst/>
          </a:prstGeom>
        </p:spPr>
      </p:pic>
      <p:sp>
        <p:nvSpPr>
          <p:cNvPr id="2" name="Rectangle 22">
            <a:extLst>
              <a:ext uri="{FF2B5EF4-FFF2-40B4-BE49-F238E27FC236}">
                <a16:creationId xmlns:a16="http://schemas.microsoft.com/office/drawing/2014/main" id="{3F3930EC-0528-7800-97B0-304D2E022CB7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7555703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Design for Overcurrent Alarm Circuit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23611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08A33-5EFE-508F-A621-7D0206D46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4">
            <a:extLst>
              <a:ext uri="{FF2B5EF4-FFF2-40B4-BE49-F238E27FC236}">
                <a16:creationId xmlns:a16="http://schemas.microsoft.com/office/drawing/2014/main" id="{77A83621-A1FB-F60A-A19B-95E554B0ABCD}"/>
              </a:ext>
            </a:extLst>
          </p:cNvPr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9FD21964-6859-1224-2C86-585AF71875CD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377C734B-9820-2DC8-BEAD-8422AAEC3E4D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83756692-EF7D-8C04-BA4D-B482253FBFED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0E1737-4D04-1ACE-8A09-849104CD8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6" y="6090173"/>
            <a:ext cx="10156827" cy="16231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BBBC05-E590-F9E1-860F-DC4891E9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075" y="8820292"/>
            <a:ext cx="10156825" cy="6234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3">
                <a:extLst>
                  <a:ext uri="{FF2B5EF4-FFF2-40B4-BE49-F238E27FC236}">
                    <a16:creationId xmlns:a16="http://schemas.microsoft.com/office/drawing/2014/main" id="{D6BDF214-001F-1BB5-DA36-14BA8E560C0C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12606337" y="3359150"/>
                <a:ext cx="12696824" cy="8595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anchor="t" anchorCtr="0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marL="571500" lvl="0" indent="-571500"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37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사용 소자 </a:t>
                </a:r>
                <a:endParaRPr lang="en-US" altLang="ko-KR" sz="37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1028700" lvl="1" indent="-571500">
                  <a:buFont typeface="Wingdings" panose="05000000000000000000" pitchFamily="2" charset="2"/>
                  <a:buChar char="Ø"/>
                  <a:defRPr/>
                </a:pP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다이오드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</a:p>
              <a:p>
                <a:pPr lvl="1">
                  <a:defRPr/>
                </a:pPr>
                <a:r>
                  <a:rPr lang="en-US" altLang="ko-KR" sz="3700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	SMLE13WBC8W1(</a:t>
                </a:r>
                <a:r>
                  <a:rPr lang="ko-KR" altLang="en-US" sz="3700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단종 이슈</a:t>
                </a:r>
                <a:r>
                  <a:rPr lang="en-US" altLang="ko-KR" sz="3700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 -&gt; </a:t>
                </a:r>
                <a:r>
                  <a:rPr lang="en-US" altLang="ko-KR" sz="3700" dirty="0">
                    <a:solidFill>
                      <a:srgbClr val="00B05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SMLEN3WBC8W1 </a:t>
                </a:r>
                <a:r>
                  <a:rPr lang="ko-KR" altLang="en-US" sz="3700" dirty="0">
                    <a:solidFill>
                      <a:srgbClr val="00B05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변경</a:t>
                </a:r>
                <a:endParaRPr lang="en-US" altLang="ko-KR" sz="370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1485900" lvl="2" indent="-571500">
                  <a:buFont typeface="Wingdings" panose="05000000000000000000" pitchFamily="2" charset="2"/>
                  <a:buChar char="ü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7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𝑉</m:t>
                        </m:r>
                      </m:e>
                      <m:sub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𝐹</m:t>
                        </m:r>
                      </m:sub>
                    </m:sSub>
                    <m:r>
                      <a:rPr lang="en-US" altLang="ko-KR" sz="37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=2.9</m:t>
                    </m:r>
                    <m:r>
                      <a:rPr lang="en-US" altLang="ko-KR" sz="37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𝑉</m:t>
                    </m:r>
                  </m:oMath>
                </a14:m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1485900" lvl="2" indent="-571500">
                  <a:buFont typeface="Wingdings" panose="05000000000000000000" pitchFamily="2" charset="2"/>
                  <a:buChar char="ü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7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𝐼</m:t>
                        </m:r>
                      </m:e>
                      <m:sub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𝐹</m:t>
                        </m:r>
                      </m:sub>
                    </m:sSub>
                    <m:r>
                      <a:rPr lang="en-US" altLang="ko-KR" sz="37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=5</m:t>
                    </m:r>
                    <m:r>
                      <a:rPr lang="en-US" altLang="ko-KR" sz="37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𝑚𝐴</m:t>
                    </m:r>
                  </m:oMath>
                </a14:m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1028700" lvl="1" indent="-571500">
                  <a:buFont typeface="Wingdings" panose="05000000000000000000" pitchFamily="2" charset="2"/>
                  <a:buChar char="Ø"/>
                  <a:defRPr/>
                </a:pP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1028700" lvl="1" indent="-571500">
                  <a:buFont typeface="Wingdings" panose="05000000000000000000" pitchFamily="2" charset="2"/>
                  <a:buChar char="Ø"/>
                  <a:defRPr/>
                </a:pP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TR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Q2SCR522M</a:t>
                </a:r>
              </a:p>
              <a:p>
                <a:pPr marL="1485900" lvl="2" indent="-571500">
                  <a:buFont typeface="Wingdings" panose="05000000000000000000" pitchFamily="2" charset="2"/>
                  <a:buChar char="ü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7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𝐼</m:t>
                        </m:r>
                      </m:e>
                      <m:sub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𝐶</m:t>
                        </m:r>
                      </m:sub>
                    </m:sSub>
                    <m:r>
                      <a:rPr lang="en-US" altLang="ko-KR" sz="37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=5</m:t>
                    </m:r>
                    <m:r>
                      <a:rPr lang="en-US" altLang="ko-KR" sz="37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𝑚𝐴</m:t>
                    </m:r>
                  </m:oMath>
                </a14:m>
                <a:endParaRPr lang="en-US" altLang="ko-KR" sz="3700" i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1485900" lvl="2" indent="-571500">
                  <a:buFont typeface="Wingdings" panose="05000000000000000000" pitchFamily="2" charset="2"/>
                  <a:buChar char="ü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7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𝑉</m:t>
                        </m:r>
                      </m:e>
                      <m:sub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𝐶𝐸</m:t>
                        </m:r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(</m:t>
                        </m:r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𝑠𝑎𝑡</m:t>
                        </m:r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)</m:t>
                        </m:r>
                      </m:sub>
                    </m:sSub>
                    <m:r>
                      <a:rPr lang="en-US" altLang="ko-KR" sz="37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=120</m:t>
                    </m:r>
                    <m:r>
                      <a:rPr lang="en-US" altLang="ko-KR" sz="37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𝑚𝑉</m:t>
                    </m:r>
                  </m:oMath>
                </a14:m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1485900" lvl="2" indent="-571500">
                  <a:buFont typeface="Wingdings" panose="05000000000000000000" pitchFamily="2" charset="2"/>
                  <a:buChar char="Ø"/>
                  <a:defRPr/>
                </a:pP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37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공급 전압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24Vdc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  <a:defRPr/>
                </a:pP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37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제어입력</a:t>
                </a:r>
                <a:endParaRPr lang="en-US" altLang="ko-KR" sz="37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1028700" lvl="1" indent="-571500">
                  <a:buFont typeface="Wingdings" panose="05000000000000000000" pitchFamily="2" charset="2"/>
                  <a:buChar char="Ø"/>
                  <a:defRPr/>
                </a:pP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Freq : 1kHz, Duty = 50%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  <a:defRPr/>
                </a:pP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Rectangle 23">
                <a:extLst>
                  <a:ext uri="{FF2B5EF4-FFF2-40B4-BE49-F238E27FC236}">
                    <a16:creationId xmlns:a16="http://schemas.microsoft.com/office/drawing/2014/main" id="{D6BDF214-001F-1BB5-DA36-14BA8E560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6337" y="3359150"/>
                <a:ext cx="12696824" cy="8595558"/>
              </a:xfrm>
              <a:prstGeom prst="rect">
                <a:avLst/>
              </a:prstGeom>
              <a:blipFill>
                <a:blip r:embed="rId4"/>
                <a:stretch>
                  <a:fillRect l="-2112" t="-15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3">
            <a:extLst>
              <a:ext uri="{FF2B5EF4-FFF2-40B4-BE49-F238E27FC236}">
                <a16:creationId xmlns:a16="http://schemas.microsoft.com/office/drawing/2014/main" id="{1537556A-7D13-9D08-927A-E343EAFC6813}"/>
              </a:ext>
            </a:extLst>
          </p:cNvPr>
          <p:cNvSpPr>
            <a:spLocks noChangeArrowheads="1"/>
          </p:cNvSpPr>
          <p:nvPr/>
        </p:nvSpPr>
        <p:spPr>
          <a:xfrm>
            <a:off x="2120257" y="15055056"/>
            <a:ext cx="893445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Figure 2 &gt; Q2SCR522M Spec.</a:t>
            </a:r>
          </a:p>
        </p:txBody>
      </p:sp>
      <p:sp>
        <p:nvSpPr>
          <p:cNvPr id="14" name="Rectangle 23">
            <a:extLst>
              <a:ext uri="{FF2B5EF4-FFF2-40B4-BE49-F238E27FC236}">
                <a16:creationId xmlns:a16="http://schemas.microsoft.com/office/drawing/2014/main" id="{9CA32560-35DF-8812-1919-A658096D88D7}"/>
              </a:ext>
            </a:extLst>
          </p:cNvPr>
          <p:cNvSpPr>
            <a:spLocks noChangeArrowheads="1"/>
          </p:cNvSpPr>
          <p:nvPr/>
        </p:nvSpPr>
        <p:spPr>
          <a:xfrm>
            <a:off x="1330641" y="7713297"/>
            <a:ext cx="1051369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Figure 1 &gt; SMLEN3WBC8W1 Spec.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971A592-5171-C5A0-582A-8BCE2A0225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4143"/>
          <a:stretch>
            <a:fillRect/>
          </a:stretch>
        </p:blipFill>
        <p:spPr>
          <a:xfrm>
            <a:off x="3309937" y="4870694"/>
            <a:ext cx="6792339" cy="10814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799E97-971C-A574-8933-8BC5459AB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939" y="3261636"/>
            <a:ext cx="6792339" cy="160905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788349-FEA6-C0AD-F259-ECD5E35ADC2A}"/>
              </a:ext>
            </a:extLst>
          </p:cNvPr>
          <p:cNvSpPr/>
          <p:nvPr/>
        </p:nvSpPr>
        <p:spPr>
          <a:xfrm>
            <a:off x="1509075" y="12540456"/>
            <a:ext cx="10156825" cy="43962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A5B526-D3B8-44B6-A82C-174A57495EF9}"/>
              </a:ext>
            </a:extLst>
          </p:cNvPr>
          <p:cNvSpPr/>
          <p:nvPr/>
        </p:nvSpPr>
        <p:spPr>
          <a:xfrm>
            <a:off x="1509075" y="6882515"/>
            <a:ext cx="10156825" cy="43962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0CE5B5-48F6-DD7D-DB15-C4BD889915DE}"/>
              </a:ext>
            </a:extLst>
          </p:cNvPr>
          <p:cNvSpPr/>
          <p:nvPr/>
        </p:nvSpPr>
        <p:spPr>
          <a:xfrm>
            <a:off x="3309937" y="4887639"/>
            <a:ext cx="6792339" cy="97615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0AAB714-F84A-39F5-D095-5F6882A67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43615" y="5280484"/>
            <a:ext cx="5059546" cy="4865626"/>
          </a:xfrm>
          <a:prstGeom prst="rect">
            <a:avLst/>
          </a:prstGeom>
        </p:spPr>
      </p:pic>
      <p:sp>
        <p:nvSpPr>
          <p:cNvPr id="30" name="Rectangle 22">
            <a:extLst>
              <a:ext uri="{FF2B5EF4-FFF2-40B4-BE49-F238E27FC236}">
                <a16:creationId xmlns:a16="http://schemas.microsoft.com/office/drawing/2014/main" id="{D8A3B806-726B-ADB7-2AF0-27369DFA17F8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8863369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Design for Ambient LED Lighting Circuit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6418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CAA85-C5A7-626D-024D-14FBE5ED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4">
            <a:extLst>
              <a:ext uri="{FF2B5EF4-FFF2-40B4-BE49-F238E27FC236}">
                <a16:creationId xmlns:a16="http://schemas.microsoft.com/office/drawing/2014/main" id="{E8D8D0DF-4D67-7111-F9F2-E3298075D9B1}"/>
              </a:ext>
            </a:extLst>
          </p:cNvPr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142E20D2-8552-DA94-26AB-49BCBBD110C0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6112C81F-3C97-7549-769E-3BA9C0C8D473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4525D095-E6A8-A5AB-FF4D-2852E3417864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3">
                <a:extLst>
                  <a:ext uri="{FF2B5EF4-FFF2-40B4-BE49-F238E27FC236}">
                    <a16:creationId xmlns:a16="http://schemas.microsoft.com/office/drawing/2014/main" id="{B4ADC4E5-BADC-51F9-D7A7-C4373F7ABD79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1328737" y="2634456"/>
                <a:ext cx="12696824" cy="21145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anchor="t" anchorCtr="0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marL="571500" lvl="0" indent="-5715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700" b="1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700" b="1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𝑹</m:t>
                        </m:r>
                      </m:e>
                      <m:sub>
                        <m:r>
                          <a:rPr lang="en-US" altLang="ko-KR" sz="3700" b="1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𝑪</m:t>
                        </m:r>
                      </m:sub>
                    </m:sSub>
                    <m:r>
                      <a:rPr lang="en-US" altLang="ko-KR" sz="3700" b="1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</m:t>
                    </m:r>
                    <m:r>
                      <a:rPr lang="en-US" altLang="ko-KR" sz="3700" b="1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𝑪𝒂𝒍𝒄𝒖𝒍𝒂𝒕𝒆</m:t>
                    </m:r>
                  </m:oMath>
                </a14:m>
                <a:endParaRPr lang="en-US" altLang="ko-KR" sz="3700" b="1" i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1028700" lvl="1" indent="-571500"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7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700" b="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3700" b="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𝐶</m:t>
                        </m:r>
                      </m:sub>
                    </m:sSub>
                    <m:r>
                      <a:rPr lang="en-US" altLang="ko-KR" sz="37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3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3700" i="1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3700" b="0" i="1" smtClean="0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sz="3700" b="0" i="1" smtClean="0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𝐻</m:t>
                            </m:r>
                          </m:sub>
                        </m:sSub>
                        <m:r>
                          <a:rPr lang="en-US" altLang="ko-KR" sz="37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37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(5 </m:t>
                            </m:r>
                            <m:r>
                              <a:rPr lang="en-US" altLang="ko-KR" sz="3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sz="3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37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sz="37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3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7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sz="37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𝐶𝐸</m:t>
                            </m:r>
                            <m:r>
                              <a:rPr lang="en-US" altLang="ko-KR" sz="37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d>
                              <m:dPr>
                                <m:ctrlPr>
                                  <a:rPr lang="en-US" altLang="ko-KR" sz="37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37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𝑠𝑎𝑡</m:t>
                                </m:r>
                              </m:e>
                            </m:d>
                          </m:sub>
                        </m:sSub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ko-KR" sz="3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7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37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altLang="ko-KR" sz="3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m:rPr>
                        <m:nor/>
                      </m:rPr>
                      <a:rPr lang="en-US" altLang="ko-KR" sz="3700" i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m:t>1.8</m:t>
                    </m:r>
                    <m:r>
                      <m:rPr>
                        <m:nor/>
                      </m:rPr>
                      <a:rPr lang="en-US" altLang="ko-KR" sz="3700" i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m:t>k</m:t>
                    </m:r>
                    <m:r>
                      <m:rPr>
                        <m:nor/>
                      </m:rPr>
                      <a:rPr lang="el-GR" altLang="ko-KR" sz="3700">
                        <a:ea typeface="나눔스퀘어" panose="020B0600000101010101" pitchFamily="50" charset="-127"/>
                      </a:rPr>
                      <m:t>Ω</m:t>
                    </m:r>
                  </m:oMath>
                </a14:m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1028700" lvl="1" indent="-571500"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370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m:t>1.8</m:t>
                    </m:r>
                    <m:r>
                      <m:rPr>
                        <m:nor/>
                      </m:rPr>
                      <a:rPr lang="en-US" altLang="ko-KR" sz="3700" i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m:t>k</m:t>
                    </m:r>
                    <m:r>
                      <m:rPr>
                        <m:nor/>
                      </m:rPr>
                      <a:rPr lang="el-GR" altLang="ko-KR" sz="3700">
                        <a:ea typeface="나눔스퀘어" panose="020B0600000101010101" pitchFamily="50" charset="-127"/>
                      </a:rPr>
                      <m:t>Ω</m:t>
                    </m:r>
                  </m:oMath>
                </a14:m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은 </a:t>
                </a:r>
                <a:r>
                  <a:rPr lang="ko-KR" altLang="en-US" sz="37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표준저항값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5%)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에 포함되어 그대로 사용 </a:t>
                </a: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1" name="Rectangle 23">
                <a:extLst>
                  <a:ext uri="{FF2B5EF4-FFF2-40B4-BE49-F238E27FC236}">
                    <a16:creationId xmlns:a16="http://schemas.microsoft.com/office/drawing/2014/main" id="{B4ADC4E5-BADC-51F9-D7A7-C4373F7AB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737" y="2634456"/>
                <a:ext cx="12696824" cy="2114553"/>
              </a:xfrm>
              <a:prstGeom prst="rect">
                <a:avLst/>
              </a:prstGeom>
              <a:blipFill>
                <a:blip r:embed="rId2"/>
                <a:stretch>
                  <a:fillRect b="-129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3">
                <a:extLst>
                  <a:ext uri="{FF2B5EF4-FFF2-40B4-BE49-F238E27FC236}">
                    <a16:creationId xmlns:a16="http://schemas.microsoft.com/office/drawing/2014/main" id="{2420264E-6639-2E78-E83B-BEBDB6FAA635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4631795" y="13607257"/>
                <a:ext cx="893445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anchor="t" anchorCtr="0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lvl="0" algn="ctr">
                  <a:defRPr/>
                </a:pPr>
                <a:r>
                  <a:rPr lang="en-US" altLang="ko-KR" sz="2800" dirty="0">
                    <a:solidFill>
                      <a:srgbClr val="0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&lt; Figure 3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800" b="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2800" b="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𝐶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𝐶𝑎𝑙𝑐𝑢𝑙𝑎𝑡𝑒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𝑅𝑒𝑠𝑢𝑙𝑡</m:t>
                    </m:r>
                  </m:oMath>
                </a14:m>
                <a:r>
                  <a:rPr lang="en-US" altLang="ko-KR" sz="2800" dirty="0">
                    <a:solidFill>
                      <a:srgbClr val="0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30" name="Rectangle 23">
                <a:extLst>
                  <a:ext uri="{FF2B5EF4-FFF2-40B4-BE49-F238E27FC236}">
                    <a16:creationId xmlns:a16="http://schemas.microsoft.com/office/drawing/2014/main" id="{2420264E-6639-2E78-E83B-BEBDB6FAA6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795" y="13607257"/>
                <a:ext cx="8934456" cy="430887"/>
              </a:xfrm>
              <a:prstGeom prst="rect">
                <a:avLst/>
              </a:prstGeom>
              <a:blipFill>
                <a:blip r:embed="rId3"/>
                <a:stretch>
                  <a:fillRect t="-25352" b="-49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DF343F8C-ED1A-8747-CFB6-4EAA6A6E0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9357" y="2939255"/>
            <a:ext cx="6859123" cy="1066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23">
                <a:extLst>
                  <a:ext uri="{FF2B5EF4-FFF2-40B4-BE49-F238E27FC236}">
                    <a16:creationId xmlns:a16="http://schemas.microsoft.com/office/drawing/2014/main" id="{B13DB2B1-317C-A7F6-C36A-E785EF06E8B6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16341690" y="13607257"/>
                <a:ext cx="893445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anchor="t" anchorCtr="0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lvl="0" algn="ctr">
                  <a:defRPr/>
                </a:pPr>
                <a:r>
                  <a:rPr lang="en-US" altLang="ko-KR" sz="2800" dirty="0">
                    <a:solidFill>
                      <a:srgbClr val="0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&lt; Table 1 &gt; </a:t>
                </a:r>
                <a14:m>
                  <m:oMath xmlns:m="http://schemas.openxmlformats.org/officeDocument/2006/math">
                    <m:r>
                      <a:rPr lang="ko-KR" alt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표</m:t>
                    </m:r>
                  </m:oMath>
                </a14:m>
                <a:r>
                  <a:rPr lang="ko-KR" altLang="en-US" sz="2800" dirty="0">
                    <a:solidFill>
                      <a:srgbClr val="0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준 </a:t>
                </a:r>
                <a:r>
                  <a:rPr lang="ko-KR" altLang="en-US" sz="2800" dirty="0" err="1">
                    <a:solidFill>
                      <a:srgbClr val="0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저항값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en-US" altLang="ko-KR" sz="2800" dirty="0">
                    <a:solidFill>
                      <a:srgbClr val="0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32" name="Rectangle 23">
                <a:extLst>
                  <a:ext uri="{FF2B5EF4-FFF2-40B4-BE49-F238E27FC236}">
                    <a16:creationId xmlns:a16="http://schemas.microsoft.com/office/drawing/2014/main" id="{B13DB2B1-317C-A7F6-C36A-E785EF06E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1690" y="13607257"/>
                <a:ext cx="8934456" cy="430887"/>
              </a:xfrm>
              <a:prstGeom prst="rect">
                <a:avLst/>
              </a:prstGeom>
              <a:blipFill>
                <a:blip r:embed="rId5"/>
                <a:stretch>
                  <a:fillRect t="-25352" b="-49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그림 35">
            <a:extLst>
              <a:ext uri="{FF2B5EF4-FFF2-40B4-BE49-F238E27FC236}">
                <a16:creationId xmlns:a16="http://schemas.microsoft.com/office/drawing/2014/main" id="{69C724AD-E7E6-A6EF-4FE9-256CD2BE9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8981" y="5487255"/>
            <a:ext cx="14832555" cy="8117937"/>
          </a:xfrm>
          <a:prstGeom prst="rect">
            <a:avLst/>
          </a:prstGeom>
        </p:spPr>
      </p:pic>
      <p:sp>
        <p:nvSpPr>
          <p:cNvPr id="37" name="Rectangle 22">
            <a:extLst>
              <a:ext uri="{FF2B5EF4-FFF2-40B4-BE49-F238E27FC236}">
                <a16:creationId xmlns:a16="http://schemas.microsoft.com/office/drawing/2014/main" id="{7E1F5108-B1F9-777C-4AAC-647C5C7A26BC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8863369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Design for Ambient LED Lighting Circuit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1713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394C1-D051-E119-7303-E2C8825CB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4">
            <a:extLst>
              <a:ext uri="{FF2B5EF4-FFF2-40B4-BE49-F238E27FC236}">
                <a16:creationId xmlns:a16="http://schemas.microsoft.com/office/drawing/2014/main" id="{565BC45D-185F-AB36-C104-892B1C040EB0}"/>
              </a:ext>
            </a:extLst>
          </p:cNvPr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74D58540-CE68-7C95-57FA-1F0F2298E6FC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9FD532FC-B112-C41F-EC70-A42537841073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7B02676E-2AA5-15BE-0D16-57DAA3A5124C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48947C-0A9C-E733-445C-CF657E285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2471023"/>
            <a:ext cx="22304728" cy="6705599"/>
          </a:xfrm>
          <a:prstGeom prst="rect">
            <a:avLst/>
          </a:prstGeom>
        </p:spPr>
      </p:pic>
      <p:sp>
        <p:nvSpPr>
          <p:cNvPr id="4" name="Rectangle 23">
            <a:extLst>
              <a:ext uri="{FF2B5EF4-FFF2-40B4-BE49-F238E27FC236}">
                <a16:creationId xmlns:a16="http://schemas.microsoft.com/office/drawing/2014/main" id="{77C2E63A-1B8A-236B-5E5B-61DABF9ABD8C}"/>
              </a:ext>
            </a:extLst>
          </p:cNvPr>
          <p:cNvSpPr>
            <a:spLocks noChangeArrowheads="1"/>
          </p:cNvSpPr>
          <p:nvPr/>
        </p:nvSpPr>
        <p:spPr>
          <a:xfrm>
            <a:off x="8394873" y="9182178"/>
            <a:ext cx="893445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Figure 4 &gt; Ambient LED Lighting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3">
                <a:extLst>
                  <a:ext uri="{FF2B5EF4-FFF2-40B4-BE49-F238E27FC236}">
                    <a16:creationId xmlns:a16="http://schemas.microsoft.com/office/drawing/2014/main" id="{607FEFC8-796E-5DEF-7205-3D20219646E6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1328737" y="10800714"/>
                <a:ext cx="21183600" cy="1708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anchor="t" anchorCtr="0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marL="571500" lvl="0" indent="-5715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7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(R1)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Value =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1.8k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3700">
                        <a:ea typeface="나눔스퀘어" panose="020B0600000101010101" pitchFamily="50" charset="-127"/>
                      </a:rPr>
                      <m:t>Ω</m:t>
                    </m:r>
                  </m:oMath>
                </a14:m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571500" lvl="0" indent="-5715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7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7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(R2)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Value = 100k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3700">
                        <a:ea typeface="나눔스퀘어" panose="020B0600000101010101" pitchFamily="50" charset="-127"/>
                      </a:rPr>
                      <m:t>Ω</m:t>
                    </m:r>
                  </m:oMath>
                </a14:m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1028700" lvl="1" indent="-571500">
                  <a:buFont typeface="Wingdings" panose="05000000000000000000" pitchFamily="2" charset="2"/>
                  <a:buChar char="Ø"/>
                  <a:defRPr/>
                </a:pP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이유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공급전압이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24Vdc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로 높기에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5Vdc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에서의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7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7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37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value(10~47k</a:t>
                </a:r>
                <a:r>
                  <a:rPr lang="el-GR" altLang="ko-KR" sz="3700" dirty="0"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3700">
                        <a:ea typeface="나눔스퀘어" panose="020B0600000101010101" pitchFamily="50" charset="-127"/>
                      </a:rPr>
                      <m:t>Ω</m:t>
                    </m:r>
                  </m:oMath>
                </a14:m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고려하여 충분히 높게 설정 </a:t>
                </a: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" name="Rectangle 23">
                <a:extLst>
                  <a:ext uri="{FF2B5EF4-FFF2-40B4-BE49-F238E27FC236}">
                    <a16:creationId xmlns:a16="http://schemas.microsoft.com/office/drawing/2014/main" id="{607FEFC8-796E-5DEF-7205-3D2021964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737" y="10800714"/>
                <a:ext cx="21183600" cy="1708160"/>
              </a:xfrm>
              <a:prstGeom prst="rect">
                <a:avLst/>
              </a:prstGeom>
              <a:blipFill>
                <a:blip r:embed="rId3"/>
                <a:stretch>
                  <a:fillRect t="-7857" b="-160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2">
            <a:extLst>
              <a:ext uri="{FF2B5EF4-FFF2-40B4-BE49-F238E27FC236}">
                <a16:creationId xmlns:a16="http://schemas.microsoft.com/office/drawing/2014/main" id="{A099A998-6D91-664C-7FE8-28CCF1E7A510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8863369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Design for Ambient LED Lighting Circuit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41068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7FB29-5120-FED6-8116-FD0DD9123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>
            <a:extLst>
              <a:ext uri="{FF2B5EF4-FFF2-40B4-BE49-F238E27FC236}">
                <a16:creationId xmlns:a16="http://schemas.microsoft.com/office/drawing/2014/main" id="{5473BE79-47A4-AEEE-F700-B1423BCC2A78}"/>
              </a:ext>
            </a:extLst>
          </p:cNvPr>
          <p:cNvSpPr>
            <a:spLocks noChangeArrowheads="1"/>
          </p:cNvSpPr>
          <p:nvPr/>
        </p:nvSpPr>
        <p:spPr>
          <a:xfrm>
            <a:off x="1411287" y="13015351"/>
            <a:ext cx="21183600" cy="11387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Simulation Result</a:t>
            </a: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VCC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24Vdc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전압이 인가된 후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LOW</a:t>
            </a:r>
            <a:r>
              <a:rPr lang="ko-KR" altLang="en-US" sz="3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일때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동작하는 것을 확인  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Freeform 24">
            <a:extLst>
              <a:ext uri="{FF2B5EF4-FFF2-40B4-BE49-F238E27FC236}">
                <a16:creationId xmlns:a16="http://schemas.microsoft.com/office/drawing/2014/main" id="{28E67439-05BE-520B-2340-2C163E38CEFF}"/>
              </a:ext>
            </a:extLst>
          </p:cNvPr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95879CC9-E4B9-821C-8F39-EFDB97AAF144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6281E91D-927F-93BA-561C-FBAD4FDF7C66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ED1ADB89-FBEB-0BAD-6D02-BCA23C820D00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3D5AEBEF-9993-ECE1-B24A-06F2B61D4DE7}"/>
              </a:ext>
            </a:extLst>
          </p:cNvPr>
          <p:cNvSpPr>
            <a:spLocks noChangeArrowheads="1"/>
          </p:cNvSpPr>
          <p:nvPr/>
        </p:nvSpPr>
        <p:spPr>
          <a:xfrm>
            <a:off x="8765965" y="11947153"/>
            <a:ext cx="893445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Figure 5 &gt; Simulation Result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1AD1E8-A08E-BDB4-91B8-0D29E286E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17" y="2471022"/>
            <a:ext cx="20489689" cy="9476131"/>
          </a:xfrm>
          <a:prstGeom prst="rect">
            <a:avLst/>
          </a:prstGeom>
        </p:spPr>
      </p:pic>
      <p:sp>
        <p:nvSpPr>
          <p:cNvPr id="9" name="Rectangle 22">
            <a:extLst>
              <a:ext uri="{FF2B5EF4-FFF2-40B4-BE49-F238E27FC236}">
                <a16:creationId xmlns:a16="http://schemas.microsoft.com/office/drawing/2014/main" id="{509BA91B-E800-7AAC-9D85-02E6585D59F9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8863369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Design for Ambient LED Lighting Circuit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0844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F94C9-F048-C000-E807-3A5715B16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3">
                <a:extLst>
                  <a:ext uri="{FF2B5EF4-FFF2-40B4-BE49-F238E27FC236}">
                    <a16:creationId xmlns:a16="http://schemas.microsoft.com/office/drawing/2014/main" id="{BA8B6582-E6EC-3A54-3F70-F423687CF54F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10879068" y="3734312"/>
                <a:ext cx="12649200" cy="43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anchor="t" anchorCtr="0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marL="571500" lvl="0" indent="-571500"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공급전압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5V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에 맞추어 재설계 진행</a:t>
                </a: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571500" lvl="0" indent="-571500"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기존 회로로는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5mA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전류가 흐르지 않는 문제 확인 </a:t>
                </a: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571500" lvl="0" indent="-571500"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기존방식으로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7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7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37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값을 계산 시 음수가 나오므로 부적합함</a:t>
                </a: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571500" lvl="0" indent="-571500"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다이오드를 병렬로 연결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(Total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7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𝑉</m:t>
                        </m:r>
                      </m:e>
                      <m:sub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value = 2.9V)</a:t>
                </a:r>
              </a:p>
              <a:p>
                <a:pPr marL="1028700" lvl="1" indent="-571500"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7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7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37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𝐶</m:t>
                        </m:r>
                      </m:sub>
                    </m:sSub>
                    <m:r>
                      <a:rPr lang="en-US" altLang="ko-KR" sz="3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3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3700" i="1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3700" i="1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sz="3700" i="1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𝐻</m:t>
                            </m:r>
                          </m:sub>
                        </m:sSub>
                        <m:r>
                          <a:rPr lang="en-US" altLang="ko-KR" sz="3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3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3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sz="3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altLang="ko-KR" sz="3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3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sz="3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𝐶𝐸</m:t>
                            </m:r>
                            <m:r>
                              <a:rPr lang="en-US" altLang="ko-KR" sz="3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d>
                              <m:dPr>
                                <m:ctrlPr>
                                  <a:rPr lang="en-US" altLang="ko-KR" sz="3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3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𝑠𝑎𝑡</m:t>
                                </m:r>
                              </m:e>
                            </m:d>
                          </m:sub>
                        </m:sSub>
                        <m:r>
                          <a:rPr lang="en-US" altLang="ko-KR" sz="3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ko-KR" sz="3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3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altLang="ko-KR" sz="3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m:rPr>
                        <m:nor/>
                      </m:rPr>
                      <a:rPr lang="en-US" altLang="ko-KR" sz="370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m:t>79</m:t>
                    </m:r>
                    <m:r>
                      <m:rPr>
                        <m:nor/>
                      </m:rPr>
                      <a:rPr lang="el-GR" altLang="ko-KR" sz="3700">
                        <a:ea typeface="나눔스퀘어" panose="020B0600000101010101" pitchFamily="50" charset="-127"/>
                      </a:rPr>
                      <m:t>Ω</m:t>
                    </m:r>
                  </m:oMath>
                </a14:m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1028700" lvl="1" indent="-571500"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370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m:t>79</m:t>
                    </m:r>
                    <m:r>
                      <m:rPr>
                        <m:nor/>
                      </m:rPr>
                      <a:rPr lang="el-GR" altLang="ko-KR" sz="3700">
                        <a:ea typeface="나눔스퀘어" panose="020B0600000101010101" pitchFamily="50" charset="-127"/>
                      </a:rPr>
                      <m:t>Ω</m:t>
                    </m:r>
                  </m:oMath>
                </a14:m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은 </a:t>
                </a:r>
                <a:r>
                  <a:rPr lang="ko-KR" altLang="en-US" sz="37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표준저항값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5%)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에 없기에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75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3700">
                        <a:ea typeface="나눔스퀘어" panose="020B0600000101010101" pitchFamily="50" charset="-127"/>
                      </a:rPr>
                      <m:t>Ω</m:t>
                    </m:r>
                    <m:r>
                      <a:rPr lang="ko-KR" altLang="en-US" sz="3700" i="1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로</m:t>
                    </m:r>
                  </m:oMath>
                </a14:m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낮추어 사용 </a:t>
                </a: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571500" lvl="0" indent="-571500">
                  <a:buFont typeface="Arial" panose="020B0604020202020204" pitchFamily="34" charset="0"/>
                  <a:buChar char="•"/>
                  <a:defRPr/>
                </a:pP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" name="Rectangle 23">
                <a:extLst>
                  <a:ext uri="{FF2B5EF4-FFF2-40B4-BE49-F238E27FC236}">
                    <a16:creationId xmlns:a16="http://schemas.microsoft.com/office/drawing/2014/main" id="{BA8B6582-E6EC-3A54-3F70-F423687CF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068" y="3734312"/>
                <a:ext cx="12649200" cy="4392100"/>
              </a:xfrm>
              <a:prstGeom prst="rect">
                <a:avLst/>
              </a:prstGeom>
              <a:blipFill>
                <a:blip r:embed="rId2"/>
                <a:stretch>
                  <a:fillRect l="-2120" t="-31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Freeform 24">
            <a:extLst>
              <a:ext uri="{FF2B5EF4-FFF2-40B4-BE49-F238E27FC236}">
                <a16:creationId xmlns:a16="http://schemas.microsoft.com/office/drawing/2014/main" id="{6DE816B1-A49B-D63B-6A07-C053E61BE6E1}"/>
              </a:ext>
            </a:extLst>
          </p:cNvPr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2AE4AC60-DDA5-BF39-DF38-758092DA4F55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AA8DA7AA-2035-EEEA-D534-21766A171BDD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735BE59C-C0A4-024D-F4F3-696C31C555E5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9D599D0B-3BCD-A064-58EC-A5343B4845CD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9350041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Change the Ambient LED Lighting Circuit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3">
                <a:extLst>
                  <a:ext uri="{FF2B5EF4-FFF2-40B4-BE49-F238E27FC236}">
                    <a16:creationId xmlns:a16="http://schemas.microsoft.com/office/drawing/2014/main" id="{E9DD9BA6-40D6-BC23-CC45-BA72E39A4CD8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965268" y="15021775"/>
                <a:ext cx="8212069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anchor="t" anchorCtr="0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lvl="0" algn="ctr">
                  <a:defRPr/>
                </a:pPr>
                <a:r>
                  <a:rPr lang="en-US" altLang="ko-KR" sz="2800" dirty="0">
                    <a:solidFill>
                      <a:srgbClr val="0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&lt; Figure 6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𝐶</m:t>
                        </m:r>
                      </m:sub>
                    </m:sSub>
                    <m:r>
                      <a:rPr lang="en-US" altLang="ko-KR" sz="2800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</m:t>
                    </m:r>
                    <m:r>
                      <a:rPr lang="en-US" altLang="ko-KR" sz="2800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𝐶𝑎𝑙𝑐𝑢𝑙𝑎𝑡𝑒</m:t>
                    </m:r>
                    <m:r>
                      <a:rPr lang="en-US" altLang="ko-KR" sz="2800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</m:t>
                    </m:r>
                    <m:r>
                      <a:rPr lang="en-US" altLang="ko-KR" sz="2800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𝑅𝑒𝑠𝑢𝑙𝑡</m:t>
                    </m:r>
                  </m:oMath>
                </a14:m>
                <a:r>
                  <a:rPr lang="en-US" altLang="ko-KR" sz="2800" dirty="0">
                    <a:solidFill>
                      <a:srgbClr val="0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23">
                <a:extLst>
                  <a:ext uri="{FF2B5EF4-FFF2-40B4-BE49-F238E27FC236}">
                    <a16:creationId xmlns:a16="http://schemas.microsoft.com/office/drawing/2014/main" id="{E9DD9BA6-40D6-BC23-CC45-BA72E39A4C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68" y="15021775"/>
                <a:ext cx="8212069" cy="430887"/>
              </a:xfrm>
              <a:prstGeom prst="rect">
                <a:avLst/>
              </a:prstGeom>
              <a:blipFill>
                <a:blip r:embed="rId3"/>
                <a:stretch>
                  <a:fillRect t="-25352" b="-49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870DFC86-AFF9-811E-EE75-A91C1B4CE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68" y="3359150"/>
            <a:ext cx="8212069" cy="11657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06F309A1-C31E-4408-D31D-C4A2C0F57E07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1328737" y="2634456"/>
                <a:ext cx="12696824" cy="5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anchor="t" anchorCtr="0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marL="571500" lvl="0" indent="-5715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700" b="1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700" b="1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𝑹</m:t>
                        </m:r>
                      </m:e>
                      <m:sub>
                        <m:r>
                          <a:rPr lang="en-US" altLang="ko-KR" sz="3700" b="1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𝑪</m:t>
                        </m:r>
                      </m:sub>
                    </m:sSub>
                    <m:r>
                      <a:rPr lang="en-US" altLang="ko-KR" sz="3700" b="1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</m:t>
                    </m:r>
                    <m:r>
                      <a:rPr lang="en-US" altLang="ko-KR" sz="3700" b="1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𝑪𝒂𝒍𝒄𝒖𝒍𝒂𝒕𝒆</m:t>
                    </m:r>
                  </m:oMath>
                </a14:m>
                <a:endParaRPr lang="en-US" altLang="ko-KR" sz="3700" b="1" i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06F309A1-C31E-4408-D31D-C4A2C0F57E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737" y="2634456"/>
                <a:ext cx="12696824" cy="569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3">
            <a:extLst>
              <a:ext uri="{FF2B5EF4-FFF2-40B4-BE49-F238E27FC236}">
                <a16:creationId xmlns:a16="http://schemas.microsoft.com/office/drawing/2014/main" id="{57F0BF16-B53A-1133-18FE-4EB168FD0F30}"/>
              </a:ext>
            </a:extLst>
          </p:cNvPr>
          <p:cNvSpPr>
            <a:spLocks noChangeArrowheads="1"/>
          </p:cNvSpPr>
          <p:nvPr/>
        </p:nvSpPr>
        <p:spPr>
          <a:xfrm>
            <a:off x="13763617" y="15016219"/>
            <a:ext cx="893445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Figure 7 &gt; Ambient LED Lighting Circuit(5V)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804F7AD-84C4-77F0-988B-A3FF8FB0F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3517" y="7587455"/>
            <a:ext cx="14374655" cy="742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6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C1D04-1358-59A8-AC99-FC89EBCA3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3">
                <a:extLst>
                  <a:ext uri="{FF2B5EF4-FFF2-40B4-BE49-F238E27FC236}">
                    <a16:creationId xmlns:a16="http://schemas.microsoft.com/office/drawing/2014/main" id="{1CF233EE-9F7E-D95F-4509-3517098B10E8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1328737" y="13020031"/>
                <a:ext cx="21183600" cy="2277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anchor="t" anchorCtr="0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marL="571500" lvl="0" indent="-571500"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Simulation Result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공급전압이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LOW</a:t>
                </a:r>
                <a:r>
                  <a:rPr lang="ko-KR" altLang="en-US" sz="37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일때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5.28mA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값이 나오는 것을 확인</a:t>
                </a: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1028700" lvl="1" indent="-571500"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Tr</a:t>
                </a:r>
                <a:r>
                  <a:rPr lang="en-US" altLang="ko-KR" sz="3700" dirty="0">
                    <a:ea typeface="나눔스퀘어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7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𝐼</m:t>
                        </m:r>
                      </m:e>
                      <m:sub>
                        <m:r>
                          <a:rPr lang="en-US" altLang="ko-KR" sz="37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𝐶</m:t>
                        </m:r>
                      </m:sub>
                    </m:sSub>
                    <m:r>
                      <a:rPr lang="en-US" altLang="ko-KR" sz="37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</m:t>
                    </m:r>
                  </m:oMath>
                </a14:m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전류 확인 시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5.28mA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배인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26.4mA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 나오는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것을 확인</a:t>
                </a: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1028700" lvl="1" indent="-571500"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Tr Datasheet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7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𝐼</m:t>
                        </m:r>
                      </m:e>
                      <m:sub>
                        <m:r>
                          <a:rPr lang="en-US" altLang="ko-KR" sz="37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전류는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200mA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까지 가능</a:t>
                </a: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" name="Rectangle 23">
                <a:extLst>
                  <a:ext uri="{FF2B5EF4-FFF2-40B4-BE49-F238E27FC236}">
                    <a16:creationId xmlns:a16="http://schemas.microsoft.com/office/drawing/2014/main" id="{1CF233EE-9F7E-D95F-4509-3517098B1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737" y="13020031"/>
                <a:ext cx="21183600" cy="2277547"/>
              </a:xfrm>
              <a:prstGeom prst="rect">
                <a:avLst/>
              </a:prstGeom>
              <a:blipFill>
                <a:blip r:embed="rId2"/>
                <a:stretch>
                  <a:fillRect l="-1266" t="-6166" b="-117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Freeform 24">
            <a:extLst>
              <a:ext uri="{FF2B5EF4-FFF2-40B4-BE49-F238E27FC236}">
                <a16:creationId xmlns:a16="http://schemas.microsoft.com/office/drawing/2014/main" id="{CDE79D2E-3F91-5D10-C9B1-49C601BA5C9F}"/>
              </a:ext>
            </a:extLst>
          </p:cNvPr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7D88E8C3-77AA-69CE-A4E6-00B5D8D2E9A2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3D45DCF8-44F5-76E8-F9EC-64738C0AC2F5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AB8F7A6B-7257-7D0F-45CB-E402F79EC780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67B6D57F-FAF5-A6A9-DFD4-F9C0FC7189A4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9350041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Change the Ambient LED Lighting Circuit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2E1D5D96-481F-9E2A-71BC-998D469CDA67}"/>
              </a:ext>
            </a:extLst>
          </p:cNvPr>
          <p:cNvSpPr>
            <a:spLocks noChangeArrowheads="1"/>
          </p:cNvSpPr>
          <p:nvPr/>
        </p:nvSpPr>
        <p:spPr>
          <a:xfrm>
            <a:off x="5516064" y="11233514"/>
            <a:ext cx="893445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Figure 8 &gt; Simulation Result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37D910A-2886-EEE1-AD04-51A69C6D8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2179" y="11731400"/>
            <a:ext cx="10677647" cy="299679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E794BA3-32AB-F118-573A-90D9BAB4B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" y="2471023"/>
            <a:ext cx="18623560" cy="876249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B3E266-3AF3-B2B7-6A91-45E0ECA6AD90}"/>
              </a:ext>
            </a:extLst>
          </p:cNvPr>
          <p:cNvSpPr/>
          <p:nvPr/>
        </p:nvSpPr>
        <p:spPr>
          <a:xfrm>
            <a:off x="21064537" y="13835855"/>
            <a:ext cx="4471252" cy="45720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34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990D4-9E28-ABDE-9CB6-0EFE0F346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>
            <a:extLst>
              <a:ext uri="{FF2B5EF4-FFF2-40B4-BE49-F238E27FC236}">
                <a16:creationId xmlns:a16="http://schemas.microsoft.com/office/drawing/2014/main" id="{6382593F-45EF-1B4B-C0A1-7A483EA71D38}"/>
              </a:ext>
            </a:extLst>
          </p:cNvPr>
          <p:cNvSpPr>
            <a:spLocks noChangeArrowheads="1"/>
          </p:cNvSpPr>
          <p:nvPr/>
        </p:nvSpPr>
        <p:spPr>
          <a:xfrm>
            <a:off x="1328737" y="13223774"/>
            <a:ext cx="21183600" cy="17081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Overcurrent 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신호를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IC(Atmega128A)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Interrupt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핀에 보내기 위한 </a:t>
            </a:r>
            <a:r>
              <a:rPr lang="ko-KR" altLang="en-US" sz="3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스위칭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회로 추가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028700" lvl="1" indent="-571500">
              <a:buFont typeface="Arial" panose="020B0604020202020204" pitchFamily="34" charset="0"/>
              <a:buChar char="•"/>
              <a:defRPr/>
            </a:pP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Freeform 24">
            <a:extLst>
              <a:ext uri="{FF2B5EF4-FFF2-40B4-BE49-F238E27FC236}">
                <a16:creationId xmlns:a16="http://schemas.microsoft.com/office/drawing/2014/main" id="{FAAA13C7-63FA-DAC4-1BFA-71B0D86709F7}"/>
              </a:ext>
            </a:extLst>
          </p:cNvPr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AB1FE428-E0E5-FBEF-505B-CE89CE274A46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7F281ABA-C21E-7FEF-404E-2AF1036ED80E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D492660F-C054-978D-00FF-255ED9B4BCBD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24A7AEF1-84BE-6B97-5110-A9ED434F5F9A}"/>
              </a:ext>
            </a:extLst>
          </p:cNvPr>
          <p:cNvSpPr>
            <a:spLocks noChangeArrowheads="1"/>
          </p:cNvSpPr>
          <p:nvPr/>
        </p:nvSpPr>
        <p:spPr>
          <a:xfrm>
            <a:off x="8560182" y="12515662"/>
            <a:ext cx="893445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Figure 9 &gt; Overcurrent Alarm Circuit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895DF1-AD80-1F3C-FECE-D5ED52D39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2395636"/>
            <a:ext cx="21416146" cy="10120019"/>
          </a:xfrm>
          <a:prstGeom prst="rect">
            <a:avLst/>
          </a:prstGeom>
        </p:spPr>
      </p:pic>
      <p:sp>
        <p:nvSpPr>
          <p:cNvPr id="9" name="Rectangle 22">
            <a:extLst>
              <a:ext uri="{FF2B5EF4-FFF2-40B4-BE49-F238E27FC236}">
                <a16:creationId xmlns:a16="http://schemas.microsoft.com/office/drawing/2014/main" id="{0364CBAD-4E0E-7CE3-A031-A03B5F9E7EEF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7555703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Design for Overcurrent Alarm Circuit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4227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5EA5A-3B7F-163D-95D0-64EF06318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55F10D9E-D13E-8927-B031-5136C8DD4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0284" y="5291522"/>
            <a:ext cx="10297962" cy="6363588"/>
          </a:xfrm>
          <a:prstGeom prst="rect">
            <a:avLst/>
          </a:prstGeom>
        </p:spPr>
      </p:pic>
      <p:sp>
        <p:nvSpPr>
          <p:cNvPr id="78" name="Freeform 24">
            <a:extLst>
              <a:ext uri="{FF2B5EF4-FFF2-40B4-BE49-F238E27FC236}">
                <a16:creationId xmlns:a16="http://schemas.microsoft.com/office/drawing/2014/main" id="{9838C9D4-F7FF-D6EF-E5DF-34FAD3BC8420}"/>
              </a:ext>
            </a:extLst>
          </p:cNvPr>
          <p:cNvSpPr/>
          <p:nvPr/>
        </p:nvSpPr>
        <p:spPr>
          <a:xfrm>
            <a:off x="2652712" y="4708583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5D0E1591-B6B2-BC3A-A974-94CBACD60366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6A8CB8D2-84A9-FC8B-FE41-91EBDB5F62CC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2A557723-C098-7AED-10B3-B28459BC000F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2658C2C4-8416-4765-2BA2-ECDBA94E863B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7555703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Design for Overcurrent Alarm Circuit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EE8FBF-3745-C438-B0F8-BF8300092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820" y="11774139"/>
            <a:ext cx="10544891" cy="706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BFD57B4-CBC7-3EE5-7286-E0BBD7C76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" y="4780735"/>
            <a:ext cx="14200188" cy="769412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91EB3E-6A08-0222-10ED-B1939D1F7A43}"/>
              </a:ext>
            </a:extLst>
          </p:cNvPr>
          <p:cNvSpPr/>
          <p:nvPr/>
        </p:nvSpPr>
        <p:spPr>
          <a:xfrm>
            <a:off x="15243007" y="11774140"/>
            <a:ext cx="9555330" cy="430886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3">
                <a:extLst>
                  <a:ext uri="{FF2B5EF4-FFF2-40B4-BE49-F238E27FC236}">
                    <a16:creationId xmlns:a16="http://schemas.microsoft.com/office/drawing/2014/main" id="{F3723C49-13EE-0208-2DA4-6C33FE74195C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1328737" y="3983889"/>
                <a:ext cx="12696824" cy="5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anchor="t" anchorCtr="0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marL="571500" lvl="0" indent="-5715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700" b="1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700" b="1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𝑹</m:t>
                        </m:r>
                      </m:e>
                      <m:sub>
                        <m:r>
                          <a:rPr lang="en-US" altLang="ko-KR" sz="3700" b="1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𝑪</m:t>
                        </m:r>
                      </m:sub>
                    </m:sSub>
                    <m:r>
                      <a:rPr lang="en-US" altLang="ko-KR" sz="3700" b="1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</m:t>
                    </m:r>
                    <m:r>
                      <a:rPr lang="en-US" altLang="ko-KR" sz="3700" b="1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𝑪𝒂𝒍𝒄𝒖𝒍𝒂𝒕𝒆</m:t>
                    </m:r>
                  </m:oMath>
                </a14:m>
                <a:endParaRPr lang="en-US" altLang="ko-KR" sz="3700" b="1" i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3" name="Rectangle 23">
                <a:extLst>
                  <a:ext uri="{FF2B5EF4-FFF2-40B4-BE49-F238E27FC236}">
                    <a16:creationId xmlns:a16="http://schemas.microsoft.com/office/drawing/2014/main" id="{F3723C49-13EE-0208-2DA4-6C33FE741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737" y="3983889"/>
                <a:ext cx="12696824" cy="569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20A8001-09C0-B81B-8AB6-2E5A930D2367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3325016" y="12474861"/>
                <a:ext cx="893445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anchor="t" anchorCtr="0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lvl="0" algn="ctr">
                  <a:defRPr/>
                </a:pPr>
                <a:r>
                  <a:rPr lang="en-US" altLang="ko-KR" sz="2800" dirty="0">
                    <a:solidFill>
                      <a:srgbClr val="0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&lt; Figure 10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800" b="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2800" b="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𝐶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𝐶𝑎𝑙𝑐𝑢𝑙𝑎𝑡𝑒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𝑅𝑒𝑠𝑢𝑙𝑡</m:t>
                    </m:r>
                  </m:oMath>
                </a14:m>
                <a:r>
                  <a:rPr lang="en-US" altLang="ko-KR" sz="2800" dirty="0">
                    <a:solidFill>
                      <a:srgbClr val="0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20A8001-09C0-B81B-8AB6-2E5A930D23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16" y="12474861"/>
                <a:ext cx="8934456" cy="430887"/>
              </a:xfrm>
              <a:prstGeom prst="rect">
                <a:avLst/>
              </a:prstGeom>
              <a:blipFill>
                <a:blip r:embed="rId6"/>
                <a:stretch>
                  <a:fillRect t="-25352" b="-49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3">
                <a:extLst>
                  <a:ext uri="{FF2B5EF4-FFF2-40B4-BE49-F238E27FC236}">
                    <a16:creationId xmlns:a16="http://schemas.microsoft.com/office/drawing/2014/main" id="{DC786B1E-CD8B-379C-6EDA-6C669AAF25E0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16072037" y="12474860"/>
                <a:ext cx="893445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anchor="t" anchorCtr="0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lvl="0" algn="ctr">
                  <a:defRPr/>
                </a:pPr>
                <a:r>
                  <a:rPr lang="en-US" altLang="ko-KR" sz="2800" dirty="0">
                    <a:solidFill>
                      <a:srgbClr val="0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&lt; Figure 11 &gt;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𝐴𝑇𝑚𝑒𝑔𝑎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128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𝐴</m:t>
                    </m:r>
                  </m:oMath>
                </a14:m>
                <a:r>
                  <a:rPr lang="en-US" altLang="ko-KR" sz="2800" dirty="0">
                    <a:solidFill>
                      <a:srgbClr val="0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&amp; TR datasheet</a:t>
                </a:r>
              </a:p>
            </p:txBody>
          </p:sp>
        </mc:Choice>
        <mc:Fallback xmlns="">
          <p:sp>
            <p:nvSpPr>
              <p:cNvPr id="25" name="Rectangle 23">
                <a:extLst>
                  <a:ext uri="{FF2B5EF4-FFF2-40B4-BE49-F238E27FC236}">
                    <a16:creationId xmlns:a16="http://schemas.microsoft.com/office/drawing/2014/main" id="{DC786B1E-CD8B-379C-6EDA-6C669AAF25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2037" y="12474860"/>
                <a:ext cx="8934456" cy="430887"/>
              </a:xfrm>
              <a:prstGeom prst="rect">
                <a:avLst/>
              </a:prstGeom>
              <a:blipFill>
                <a:blip r:embed="rId7"/>
                <a:stretch>
                  <a:fillRect t="-25352" b="-49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1800D5C-C153-218E-38A6-15DDD8E7ADB5}"/>
              </a:ext>
            </a:extLst>
          </p:cNvPr>
          <p:cNvCxnSpPr/>
          <p:nvPr/>
        </p:nvCxnSpPr>
        <p:spPr>
          <a:xfrm>
            <a:off x="10929937" y="6041289"/>
            <a:ext cx="1676400" cy="6096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0EFE253-A8DC-8A2D-8066-A30DEC1A9459}"/>
              </a:ext>
            </a:extLst>
          </p:cNvPr>
          <p:cNvSpPr/>
          <p:nvPr/>
        </p:nvSpPr>
        <p:spPr>
          <a:xfrm>
            <a:off x="6586537" y="4780735"/>
            <a:ext cx="8305801" cy="2264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9C856A-2CAC-C34D-729F-A4F274733873}"/>
                  </a:ext>
                </a:extLst>
              </p:cNvPr>
              <p:cNvSpPr txBox="1"/>
              <p:nvPr/>
            </p:nvSpPr>
            <p:spPr>
              <a:xfrm>
                <a:off x="6796614" y="5378897"/>
                <a:ext cx="8062385" cy="1093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0" dirty="0"/>
                  <a:t>Atmega128A</a:t>
                </a:r>
                <a:r>
                  <a:rPr lang="ko-KR" altLang="en-US" sz="3000" dirty="0"/>
                  <a:t>의 </a:t>
                </a:r>
                <a:r>
                  <a:rPr lang="en-US" altLang="ko-KR" sz="3000" dirty="0"/>
                  <a:t>IO Port</a:t>
                </a:r>
                <a:r>
                  <a:rPr lang="ko-KR" altLang="en-US" sz="3000" dirty="0"/>
                  <a:t>의 최대 허용 전류 </a:t>
                </a:r>
                <a:r>
                  <a:rPr lang="en-US" altLang="ko-KR" sz="3000" dirty="0"/>
                  <a:t>: 40mA</a:t>
                </a:r>
              </a:p>
              <a:p>
                <a:pPr algn="ctr"/>
                <a:r>
                  <a:rPr lang="en-US" altLang="ko-KR" sz="3000" dirty="0"/>
                  <a:t>Tr</a:t>
                </a:r>
                <a:r>
                  <a:rPr lang="ko-KR" altLang="en-US" sz="3000" dirty="0"/>
                  <a:t>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𝑉</m:t>
                        </m:r>
                      </m:e>
                      <m: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𝐶𝐸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(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𝑠𝑎𝑡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)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=0.2</m:t>
                    </m:r>
                  </m:oMath>
                </a14:m>
                <a:r>
                  <a:rPr lang="en-US" altLang="ko-KR" sz="3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𝐼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𝐶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=</m:t>
                    </m:r>
                    <m:r>
                      <a:rPr lang="en-US" altLang="ko-KR" sz="3200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</m:t>
                    </m:r>
                  </m:oMath>
                </a14:m>
                <a:r>
                  <a:rPr lang="en-US" altLang="ko-KR" sz="3000" dirty="0"/>
                  <a:t>10mA </a:t>
                </a:r>
                <a:r>
                  <a:rPr lang="ko-KR" altLang="en-US" sz="3000" dirty="0" err="1"/>
                  <a:t>일때</a:t>
                </a:r>
                <a:r>
                  <a:rPr lang="en-US" altLang="ko-KR" sz="3000" dirty="0"/>
                  <a:t>)</a:t>
                </a:r>
                <a:endParaRPr lang="ko-KR" altLang="en-US" sz="3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9C856A-2CAC-C34D-729F-A4F274733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614" y="5378897"/>
                <a:ext cx="8062385" cy="1093826"/>
              </a:xfrm>
              <a:prstGeom prst="rect">
                <a:avLst/>
              </a:prstGeom>
              <a:blipFill>
                <a:blip r:embed="rId8"/>
                <a:stretch>
                  <a:fillRect l="-454" t="-8333" r="-303" b="-1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>
            <a:extLst>
              <a:ext uri="{FF2B5EF4-FFF2-40B4-BE49-F238E27FC236}">
                <a16:creationId xmlns:a16="http://schemas.microsoft.com/office/drawing/2014/main" id="{D8C6BE8A-F197-0D2C-DC51-74753E2312F8}"/>
              </a:ext>
            </a:extLst>
          </p:cNvPr>
          <p:cNvSpPr/>
          <p:nvPr/>
        </p:nvSpPr>
        <p:spPr>
          <a:xfrm>
            <a:off x="15390284" y="10178256"/>
            <a:ext cx="4912254" cy="6858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23">
                <a:extLst>
                  <a:ext uri="{FF2B5EF4-FFF2-40B4-BE49-F238E27FC236}">
                    <a16:creationId xmlns:a16="http://schemas.microsoft.com/office/drawing/2014/main" id="{97984665-4FF0-46DE-3587-8CA5F2238AB6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1411287" y="13119096"/>
                <a:ext cx="21183600" cy="1708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anchor="t" anchorCtr="0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marL="571500" lvl="0" indent="-571500"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위와 같은 이유로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700" b="1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700" b="1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𝑹</m:t>
                        </m:r>
                      </m:e>
                      <m:sub>
                        <m:r>
                          <a:rPr lang="en-US" altLang="ko-KR" sz="3700" b="1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계산</a:t>
                </a: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571500" lvl="0" indent="-571500"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해당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Value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Circuit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에 입력 후 시뮬레이션 진행</a:t>
                </a: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1028700" lvl="1" indent="-571500">
                  <a:buFont typeface="Arial" panose="020B0604020202020204" pitchFamily="34" charset="0"/>
                  <a:buChar char="•"/>
                  <a:defRPr/>
                </a:pP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42" name="Rectangle 23">
                <a:extLst>
                  <a:ext uri="{FF2B5EF4-FFF2-40B4-BE49-F238E27FC236}">
                    <a16:creationId xmlns:a16="http://schemas.microsoft.com/office/drawing/2014/main" id="{97984665-4FF0-46DE-3587-8CA5F2238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287" y="13119096"/>
                <a:ext cx="21183600" cy="1708160"/>
              </a:xfrm>
              <a:prstGeom prst="rect">
                <a:avLst/>
              </a:prstGeom>
              <a:blipFill>
                <a:blip r:embed="rId9"/>
                <a:stretch>
                  <a:fillRect l="-1266" t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88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472</Words>
  <Application>Microsoft Office PowerPoint</Application>
  <PresentationFormat>사용자 지정</PresentationFormat>
  <Paragraphs>67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나눔고딕 ExtraBold</vt:lpstr>
      <vt:lpstr>나눔스퀘어</vt:lpstr>
      <vt:lpstr>나눔스퀘어 Bold</vt:lpstr>
      <vt:lpstr>나눔스퀘어 ExtraBold</vt:lpstr>
      <vt:lpstr>맑은 고딕</vt:lpstr>
      <vt:lpstr>Arial</vt:lpstr>
      <vt:lpstr>Calibri</vt:lpstr>
      <vt:lpstr>Cambria Math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Caleb SHIN</cp:lastModifiedBy>
  <cp:revision>278</cp:revision>
  <dcterms:created xsi:type="dcterms:W3CDTF">2006-08-16T00:00:00Z</dcterms:created>
  <dcterms:modified xsi:type="dcterms:W3CDTF">2025-08-18T12:04:45Z</dcterms:modified>
  <cp:version/>
</cp:coreProperties>
</file>